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Destaqu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Estilo Médio 1 - Destaqu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32D07D-F747-4135-AAA8-6DF6ECDE0915}" type="datetimeFigureOut">
              <a:rPr lang="pt-PT" smtClean="0"/>
              <a:t>21/05/2013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EEC82AC-18B2-4C39-B315-79E0063A0C76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Baltasar e Blimunda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b="1" i="1" dirty="0" smtClean="0"/>
              <a:t>Memorial do convento</a:t>
            </a:r>
            <a:r>
              <a:rPr lang="pt-PT" i="1" dirty="0" smtClean="0"/>
              <a:t>, </a:t>
            </a:r>
            <a:r>
              <a:rPr lang="pt-PT" b="1" dirty="0" smtClean="0"/>
              <a:t>de José saramago</a:t>
            </a:r>
            <a:endParaRPr lang="pt-PT" b="1" dirty="0"/>
          </a:p>
        </p:txBody>
      </p:sp>
      <p:pic>
        <p:nvPicPr>
          <p:cNvPr id="1026" name="Picture 2" descr="http://faroldasletras.no.sapo.pt/imagens/baltasar_blimun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203" y="1484784"/>
            <a:ext cx="3033220" cy="295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95536" y="390951"/>
            <a:ext cx="295232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 smtClean="0"/>
              <a:t>Escola Secundária de Moura </a:t>
            </a:r>
            <a:endParaRPr lang="pt-PT" dirty="0"/>
          </a:p>
        </p:txBody>
      </p:sp>
      <p:pic>
        <p:nvPicPr>
          <p:cNvPr id="6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16"/>
            <a:ext cx="15240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https://encrypted-tbn1.gstatic.com/images?q=tbn:ANd9GcRBCdLTfDTnkzvcQUwp13dhf-gIBq-mb16_Hxd5tx0oKsZLi5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1052735"/>
            <a:ext cx="1599229" cy="24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78640" y="6098812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Ano Lectivo : </a:t>
            </a:r>
            <a:r>
              <a:rPr lang="pt-PT" dirty="0" smtClean="0"/>
              <a:t>2012/2013</a:t>
            </a:r>
            <a:endParaRPr lang="pt-PT" dirty="0"/>
          </a:p>
        </p:txBody>
      </p:sp>
      <p:sp>
        <p:nvSpPr>
          <p:cNvPr id="9" name="CaixaDeTexto 3"/>
          <p:cNvSpPr txBox="1">
            <a:spLocks noChangeArrowheads="1"/>
          </p:cNvSpPr>
          <p:nvPr/>
        </p:nvSpPr>
        <p:spPr bwMode="auto">
          <a:xfrm>
            <a:off x="3203848" y="4724208"/>
            <a:ext cx="532879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  <a:cs typeface="Arial" charset="0"/>
              </a:defRPr>
            </a:lvl9pPr>
          </a:lstStyle>
          <a:p>
            <a:pPr eaLnBrk="1" hangingPunct="1"/>
            <a:r>
              <a:rPr lang="pt-PT" b="1" dirty="0"/>
              <a:t>Apresentação realizada por: </a:t>
            </a:r>
            <a:r>
              <a:rPr lang="pt-PT" dirty="0"/>
              <a:t>Tânia charrua </a:t>
            </a:r>
            <a:r>
              <a:rPr lang="pt-PT" dirty="0" smtClean="0"/>
              <a:t>nº21   </a:t>
            </a:r>
            <a:r>
              <a:rPr lang="pt-PT" dirty="0"/>
              <a:t>12ºB</a:t>
            </a:r>
          </a:p>
          <a:p>
            <a:pPr eaLnBrk="1" hangingPunct="1"/>
            <a:r>
              <a:rPr lang="pt-PT" b="1" dirty="0"/>
              <a:t>Professora: </a:t>
            </a:r>
            <a:r>
              <a:rPr lang="pt-PT" dirty="0"/>
              <a:t>Cristina Frutuoso</a:t>
            </a:r>
          </a:p>
          <a:p>
            <a:pPr eaLnBrk="1" hangingPunct="1"/>
            <a:endParaRPr lang="pt-PT" dirty="0"/>
          </a:p>
          <a:p>
            <a:pPr eaLnBrk="1" hangingPunct="1"/>
            <a:r>
              <a:rPr lang="pt-PT" b="1" dirty="0"/>
              <a:t>Disciplina: </a:t>
            </a:r>
            <a:r>
              <a:rPr lang="pt-PT" dirty="0"/>
              <a:t>Português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7092280" y="642197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3º Período</a:t>
            </a:r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386962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3605024" cy="5486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 smtClean="0"/>
              <a:t>Baltasar sete-sóis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9672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PT" sz="1700" dirty="0" smtClean="0">
                <a:latin typeface="Arial" pitchFamily="34" charset="0"/>
                <a:cs typeface="Arial" pitchFamily="34" charset="0"/>
              </a:rPr>
              <a:t>Personagem plana</a:t>
            </a:r>
          </a:p>
          <a:p>
            <a:pPr>
              <a:buFontTx/>
              <a:buChar char="-"/>
            </a:pPr>
            <a:r>
              <a:rPr lang="pt-PT" sz="1700" dirty="0" smtClean="0">
                <a:latin typeface="Arial" pitchFamily="34" charset="0"/>
                <a:cs typeface="Arial" pitchFamily="34" charset="0"/>
              </a:rPr>
              <a:t>Caracterização física:</a:t>
            </a:r>
          </a:p>
          <a:p>
            <a:pPr lvl="0">
              <a:buFont typeface="Arial" pitchFamily="34" charset="0"/>
              <a:buChar char="•"/>
            </a:pPr>
            <a:r>
              <a:rPr lang="pt-PT" sz="1700" dirty="0">
                <a:latin typeface="Arial" pitchFamily="34" charset="0"/>
                <a:cs typeface="Arial" pitchFamily="34" charset="0"/>
              </a:rPr>
              <a:t>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«Cara escura e barbada»</a:t>
            </a:r>
          </a:p>
          <a:p>
            <a:pPr lvl="0">
              <a:buFont typeface="Arial" pitchFamily="34" charset="0"/>
              <a:buChar char="•"/>
            </a:pPr>
            <a:r>
              <a:rPr lang="pt-PT" sz="1700" b="0" dirty="0">
                <a:latin typeface="Arial" pitchFamily="34" charset="0"/>
                <a:cs typeface="Arial" pitchFamily="34" charset="0"/>
              </a:rPr>
              <a:t>Olhos cansados</a:t>
            </a:r>
          </a:p>
          <a:p>
            <a:pPr lvl="0">
              <a:buFont typeface="Arial" pitchFamily="34" charset="0"/>
              <a:buChar char="•"/>
            </a:pPr>
            <a:r>
              <a:rPr lang="pt-PT" sz="1700" b="0" dirty="0">
                <a:latin typeface="Arial" pitchFamily="34" charset="0"/>
                <a:cs typeface="Arial" pitchFamily="34" charset="0"/>
              </a:rPr>
              <a:t>Boca triste</a:t>
            </a:r>
          </a:p>
          <a:p>
            <a:pPr lvl="0">
              <a:buFont typeface="Arial" pitchFamily="34" charset="0"/>
              <a:buChar char="•"/>
            </a:pPr>
            <a:r>
              <a:rPr lang="pt-PT" sz="1700" b="0" dirty="0">
                <a:latin typeface="Arial" pitchFamily="34" charset="0"/>
                <a:cs typeface="Arial" pitchFamily="34" charset="0"/>
              </a:rPr>
              <a:t>Maneta</a:t>
            </a:r>
          </a:p>
          <a:p>
            <a:pPr marL="0" indent="0"/>
            <a:endParaRPr lang="pt-PT" sz="17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4427984" y="52830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pt-PT" b="1" dirty="0" smtClean="0">
                <a:latin typeface="Arial" pitchFamily="34" charset="0"/>
                <a:cs typeface="Arial" pitchFamily="34" charset="0"/>
              </a:rPr>
              <a:t>Caracterização psicológica: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Jovem, tem apenas 26 anos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Um homem simples e elementar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Fiel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Analfabeto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Meigo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Aceita a sua vida com naturalidade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Não tem medo do trabalho nem da morte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Humilde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pt-PT" b="0" dirty="0" smtClean="0">
                <a:latin typeface="Arial" pitchFamily="34" charset="0"/>
                <a:cs typeface="Arial" pitchFamily="34" charset="0"/>
              </a:rPr>
              <a:t> Honesto</a:t>
            </a:r>
            <a:endParaRPr lang="pt-PT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 descr="http://image.slidesharecdn.com/mdc1-120224160001-phpapp01/95/slide-13-728.jpg?1330121167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6" t="15947" r="52667" b="3968"/>
          <a:stretch/>
        </p:blipFill>
        <p:spPr bwMode="auto">
          <a:xfrm>
            <a:off x="179512" y="3399687"/>
            <a:ext cx="2377511" cy="3241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731" y="3693948"/>
            <a:ext cx="1589253" cy="2410241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267744" y="4322538"/>
            <a:ext cx="2448272" cy="11695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 smtClean="0"/>
              <a:t>“(…) só quero olhar para ti, cara escura e barbada, olhos cansados, boca que é tão triste, mesmo quando estás ao meu lado deitado (…)”</a:t>
            </a:r>
            <a:endParaRPr lang="pt-PT" sz="1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4788024" y="4818380"/>
            <a:ext cx="2448272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400" dirty="0"/>
              <a:t>“(…) Naquele extremo arde um homem a quem falta a mão esquerda. Talvez por ter a barba enegrecida, prodígio cosmético da fuligem, parece mais novo. (…) Desprendeu-se a vontade, se à terra pertencia e a Blimunda”. </a:t>
            </a:r>
          </a:p>
        </p:txBody>
      </p:sp>
    </p:spTree>
    <p:extLst>
      <p:ext uri="{BB962C8B-B14F-4D97-AF65-F5344CB8AC3E}">
        <p14:creationId xmlns:p14="http://schemas.microsoft.com/office/powerpoint/2010/main" val="6384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88641"/>
            <a:ext cx="7632848" cy="3456384"/>
          </a:xfrm>
        </p:spPr>
        <p:txBody>
          <a:bodyPr>
            <a:normAutofit/>
          </a:bodyPr>
          <a:lstStyle/>
          <a:p>
            <a:pPr algn="ctr"/>
            <a:r>
              <a:rPr lang="pt-PT" sz="1800" dirty="0" smtClean="0">
                <a:latin typeface="Arial" pitchFamily="34" charset="0"/>
                <a:cs typeface="Arial" pitchFamily="34" charset="0"/>
              </a:rPr>
              <a:t>Sete- Sóis</a:t>
            </a:r>
            <a:endParaRPr lang="pt-PT" sz="1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Conexão recta unidireccional 4"/>
          <p:cNvCxnSpPr/>
          <p:nvPr/>
        </p:nvCxnSpPr>
        <p:spPr>
          <a:xfrm flipH="1">
            <a:off x="3151700" y="545913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1979712" y="1109588"/>
            <a:ext cx="189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Totalidade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Conexão recta unidireccional 7"/>
          <p:cNvCxnSpPr/>
          <p:nvPr/>
        </p:nvCxnSpPr>
        <p:spPr>
          <a:xfrm>
            <a:off x="4355976" y="545913"/>
            <a:ext cx="79208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4932040" y="111992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>
                <a:latin typeface="Arial" pitchFamily="34" charset="0"/>
                <a:cs typeface="Arial" pitchFamily="34" charset="0"/>
              </a:rPr>
              <a:t>Vida, força, poder do conhecimento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s://encrypted-tbn3.gstatic.com/images?q=tbn:ANd9GcSaXqKFBXz6drmTqZOEiUEPPX-PgU37qhRiIHcapZKMXdBMIcdlw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880" y="24130"/>
            <a:ext cx="1048969" cy="110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ângulo 9"/>
          <p:cNvSpPr/>
          <p:nvPr/>
        </p:nvSpPr>
        <p:spPr>
          <a:xfrm>
            <a:off x="107504" y="1772816"/>
            <a:ext cx="8784976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pt-PT" sz="1600" b="1" u="sng" dirty="0" smtClean="0">
                <a:latin typeface="Arial" pitchFamily="34" charset="0"/>
                <a:cs typeface="Arial" pitchFamily="34" charset="0"/>
              </a:rPr>
              <a:t>Momentos </a:t>
            </a:r>
            <a:r>
              <a:rPr lang="pt-PT" sz="1600" b="1" u="sng" dirty="0">
                <a:latin typeface="Arial" pitchFamily="34" charset="0"/>
                <a:cs typeface="Arial" pitchFamily="34" charset="0"/>
              </a:rPr>
              <a:t>da personagem</a:t>
            </a:r>
            <a:r>
              <a:rPr lang="pt-PT" sz="1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pt-PT" sz="1600" b="1" u="sng" dirty="0">
                <a:latin typeface="Arial" pitchFamily="34" charset="0"/>
                <a:cs typeface="Arial" pitchFamily="34" charset="0"/>
              </a:rPr>
              <a:t>ao longo da acção</a:t>
            </a:r>
            <a:r>
              <a:rPr lang="pt-PT" sz="1600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pt-PT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pt-PT" sz="16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Baltasar é um dos membros do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casal protagonista da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narrativa</a:t>
            </a:r>
            <a:endParaRPr lang="pt-PT" sz="15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Foi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soldado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 na Guerra da Sucessão espanhola, donde foi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mandado embora por ter perdido a sua mão esquerda </a:t>
            </a:r>
            <a:endParaRPr lang="pt-PT" sz="1500" b="1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Conhece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Blimunda em Lisboa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num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auto-de-fé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 e com ela partilha a vida e os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sonhos</a:t>
            </a:r>
            <a:endParaRPr lang="pt-PT" sz="15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De ex-soldado passa a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açougueiro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 em Lisboa e, posteriormente, começa a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trabalhar na construção do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convento</a:t>
            </a:r>
            <a:endParaRPr lang="pt-PT" sz="1500" b="1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Vai partilhar o sonho da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passarola voadora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do padre Bartolomeu de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Gusmão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“divinizado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” pela construção da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passarola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Após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a morte do padre, Baltasar ocupa-se a visitar e restaurar a passarola e, um dia, por descuido,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desaparece com ela nos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céus</a:t>
            </a:r>
            <a:endParaRPr lang="pt-PT" sz="15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Só é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reencontrado nove anos depois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em Lisboa, onde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é queimado no último auto-de-fé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 realizado em Portugal.</a:t>
            </a:r>
          </a:p>
        </p:txBody>
      </p:sp>
      <p:sp>
        <p:nvSpPr>
          <p:cNvPr id="11" name="Rectângulo 10"/>
          <p:cNvSpPr/>
          <p:nvPr/>
        </p:nvSpPr>
        <p:spPr>
          <a:xfrm>
            <a:off x="5040052" y="1628800"/>
            <a:ext cx="374441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PT" sz="1200" dirty="0" smtClean="0">
                <a:latin typeface="Arial" pitchFamily="34" charset="0"/>
                <a:cs typeface="Arial" pitchFamily="34" charset="0"/>
              </a:rPr>
              <a:t>“maneta é Deus, e fez o universo. (…) Se Deus é maneta e fez o universo, este homem sem mão pode atar a vela e o arame que hão-de voar”</a:t>
            </a:r>
            <a:endParaRPr lang="pt-PT" sz="1200" dirty="0"/>
          </a:p>
        </p:txBody>
      </p:sp>
    </p:spTree>
    <p:extLst>
      <p:ext uri="{BB962C8B-B14F-4D97-AF65-F5344CB8AC3E}">
        <p14:creationId xmlns:p14="http://schemas.microsoft.com/office/powerpoint/2010/main" val="124719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Em síntese: </a:t>
            </a:r>
            <a:endParaRPr lang="pt-PT" dirty="0"/>
          </a:p>
        </p:txBody>
      </p:sp>
      <p:sp>
        <p:nvSpPr>
          <p:cNvPr id="4" name="Caixa de Texto 2"/>
          <p:cNvSpPr txBox="1">
            <a:spLocks noChangeArrowheads="1"/>
          </p:cNvSpPr>
          <p:nvPr/>
        </p:nvSpPr>
        <p:spPr bwMode="auto">
          <a:xfrm>
            <a:off x="1115616" y="1137156"/>
            <a:ext cx="3024336" cy="100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Começa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a trabalhar no campo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, em Mafra, antes de ir para a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guerra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Caixa de Texto 2"/>
          <p:cNvSpPr txBox="1">
            <a:spLocks noChangeArrowheads="1"/>
          </p:cNvSpPr>
          <p:nvPr/>
        </p:nvSpPr>
        <p:spPr bwMode="auto">
          <a:xfrm>
            <a:off x="4608983" y="1137156"/>
            <a:ext cx="3254634" cy="100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Conhece Blimunda no auto-de-fé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de 28 de </a:t>
            </a:r>
            <a:r>
              <a:rPr lang="pt-PT" sz="1600" dirty="0" err="1">
                <a:effectLst/>
                <a:latin typeface="Arial" pitchFamily="34" charset="0"/>
                <a:ea typeface="Calibri"/>
                <a:cs typeface="Arial" pitchFamily="34" charset="0"/>
              </a:rPr>
              <a:t>julho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 de 1711, com quem tem uma relação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amorosa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Caixa de Texto 2"/>
          <p:cNvSpPr txBox="1">
            <a:spLocks noChangeArrowheads="1"/>
          </p:cNvSpPr>
          <p:nvPr/>
        </p:nvSpPr>
        <p:spPr bwMode="auto">
          <a:xfrm>
            <a:off x="1641656" y="2363348"/>
            <a:ext cx="2212106" cy="123849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Combate na guerra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da Sucessão de Espanha, onde perde a mão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esquerda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Caixa de Texto 2"/>
          <p:cNvSpPr txBox="1">
            <a:spLocks noChangeArrowheads="1"/>
          </p:cNvSpPr>
          <p:nvPr/>
        </p:nvSpPr>
        <p:spPr bwMode="auto">
          <a:xfrm>
            <a:off x="3995936" y="2374605"/>
            <a:ext cx="1524943" cy="12272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Trabalha no açougue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do Terreiro do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Paço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Caixa de Texto 2"/>
          <p:cNvSpPr txBox="1">
            <a:spLocks noChangeArrowheads="1"/>
          </p:cNvSpPr>
          <p:nvPr/>
        </p:nvSpPr>
        <p:spPr bwMode="auto">
          <a:xfrm>
            <a:off x="5623573" y="2374605"/>
            <a:ext cx="1760256" cy="123849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Trabalha nas obras do convento de Mafra</a:t>
            </a:r>
          </a:p>
        </p:txBody>
      </p:sp>
      <p:sp>
        <p:nvSpPr>
          <p:cNvPr id="10" name="Caixa de Texto 2"/>
          <p:cNvSpPr txBox="1">
            <a:spLocks noChangeArrowheads="1"/>
          </p:cNvSpPr>
          <p:nvPr/>
        </p:nvSpPr>
        <p:spPr bwMode="auto">
          <a:xfrm>
            <a:off x="7452320" y="2380233"/>
            <a:ext cx="1584176" cy="12272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Constrói a passarola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máquina de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voar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5" name="Caixa de Texto 2"/>
          <p:cNvSpPr txBox="1">
            <a:spLocks noChangeArrowheads="1"/>
          </p:cNvSpPr>
          <p:nvPr/>
        </p:nvSpPr>
        <p:spPr bwMode="auto">
          <a:xfrm>
            <a:off x="869490" y="4077072"/>
            <a:ext cx="3756439" cy="7200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Morre na fogueira do Santo Oficio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no dia 18 de Outubro de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1739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6" name="Caixa de Texto 2"/>
          <p:cNvSpPr txBox="1">
            <a:spLocks noChangeArrowheads="1"/>
          </p:cNvSpPr>
          <p:nvPr/>
        </p:nvSpPr>
        <p:spPr bwMode="auto">
          <a:xfrm>
            <a:off x="869490" y="5229200"/>
            <a:ext cx="3756439" cy="72008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É vítima do poder político, militar, religioso e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social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7" name="Caixa de Texto 2"/>
          <p:cNvSpPr txBox="1">
            <a:spLocks noChangeArrowheads="1"/>
          </p:cNvSpPr>
          <p:nvPr/>
        </p:nvSpPr>
        <p:spPr bwMode="auto">
          <a:xfrm>
            <a:off x="5004048" y="4187497"/>
            <a:ext cx="3709469" cy="141676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Baltasar concretiza o sonho e é destruído por esse sonho. Simboliza a importância da vontade e do sonho na vida do Homem.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-12582" y="2852936"/>
            <a:ext cx="22563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Actividades desenvolvidas</a:t>
            </a:r>
            <a:endParaRPr lang="pt-PT" sz="16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Conexão recta unidireccional 19"/>
          <p:cNvCxnSpPr/>
          <p:nvPr/>
        </p:nvCxnSpPr>
        <p:spPr>
          <a:xfrm>
            <a:off x="1281616" y="2994193"/>
            <a:ext cx="18002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70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2092856" cy="5486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 smtClean="0"/>
              <a:t>Blimunda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t-PT" sz="1800" dirty="0" smtClean="0">
                <a:latin typeface="Arial" pitchFamily="34" charset="0"/>
                <a:cs typeface="Arial" pitchFamily="34" charset="0"/>
              </a:rPr>
              <a:t>Personagem modelada</a:t>
            </a:r>
          </a:p>
          <a:p>
            <a:pPr>
              <a:buFontTx/>
              <a:buChar char="-"/>
            </a:pPr>
            <a:r>
              <a:rPr lang="pt-PT" sz="1800" dirty="0" smtClean="0">
                <a:latin typeface="Arial" pitchFamily="34" charset="0"/>
                <a:cs typeface="Arial" pitchFamily="34" charset="0"/>
              </a:rPr>
              <a:t>Caracterização física: 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Cabelos cor de mel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Olhos claros, que vão </a:t>
            </a:r>
            <a:endParaRPr lang="pt-PT" sz="1800" b="0" dirty="0" smtClean="0">
              <a:latin typeface="Arial" pitchFamily="34" charset="0"/>
              <a:cs typeface="Arial" pitchFamily="34" charset="0"/>
            </a:endParaRPr>
          </a:p>
          <a:p>
            <a:pPr marL="0" lvl="0" indent="0"/>
            <a:r>
              <a:rPr lang="pt-PT" sz="1800" b="0" dirty="0" smtClean="0">
                <a:latin typeface="Arial" pitchFamily="34" charset="0"/>
                <a:cs typeface="Arial" pitchFamily="34" charset="0"/>
              </a:rPr>
              <a:t>variando </a:t>
            </a:r>
            <a:r>
              <a:rPr lang="pt-PT" sz="1800" b="0" dirty="0">
                <a:latin typeface="Arial" pitchFamily="34" charset="0"/>
                <a:cs typeface="Arial" pitchFamily="34" charset="0"/>
              </a:rPr>
              <a:t>de cor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Corpo «alto e delgado»</a:t>
            </a:r>
          </a:p>
          <a:p>
            <a:pPr marL="285750" indent="-285750">
              <a:buFont typeface="Arial" pitchFamily="34" charset="0"/>
              <a:buChar char="•"/>
            </a:pPr>
            <a:endParaRPr lang="pt-PT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4444993" y="34458"/>
            <a:ext cx="4968552" cy="6192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pt-PT" sz="1800" dirty="0" smtClean="0">
                <a:latin typeface="Arial" pitchFamily="34" charset="0"/>
                <a:cs typeface="Arial" pitchFamily="34" charset="0"/>
              </a:rPr>
              <a:t>Caracterização psicológica: 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Muito jovem, 19 anos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Tem o dom de ver o interior das pessoas quando está em jejum 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É corajosa 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É uma mulher forte </a:t>
            </a:r>
            <a:endParaRPr lang="pt-PT" sz="1800" b="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pt-PT" sz="1800" b="0" dirty="0" smtClean="0">
                <a:latin typeface="Arial" pitchFamily="34" charset="0"/>
                <a:cs typeface="Arial" pitchFamily="34" charset="0"/>
              </a:rPr>
              <a:t>Extremamente </a:t>
            </a:r>
            <a:r>
              <a:rPr lang="pt-PT" sz="1800" b="0" dirty="0">
                <a:latin typeface="Arial" pitchFamily="34" charset="0"/>
                <a:cs typeface="Arial" pitchFamily="34" charset="0"/>
              </a:rPr>
              <a:t>apaixonada por Baltasar </a:t>
            </a:r>
            <a:endParaRPr lang="pt-PT" sz="1800" b="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pt-PT" sz="1800" b="0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PT" sz="1800" b="0" dirty="0">
                <a:latin typeface="Arial" pitchFamily="34" charset="0"/>
                <a:cs typeface="Arial" pitchFamily="34" charset="0"/>
              </a:rPr>
              <a:t>religiosa, acredita em Deus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Representa o transcendente e a inquietação constante do ser humano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Aproxima-se da espiritualidade</a:t>
            </a:r>
          </a:p>
          <a:p>
            <a:pPr lvl="0">
              <a:buFont typeface="Arial" pitchFamily="34" charset="0"/>
              <a:buChar char="•"/>
            </a:pPr>
            <a:r>
              <a:rPr lang="pt-PT" sz="1800" b="0" dirty="0">
                <a:latin typeface="Arial" pitchFamily="34" charset="0"/>
                <a:cs typeface="Arial" pitchFamily="34" charset="0"/>
              </a:rPr>
              <a:t>Grande firmeza </a:t>
            </a:r>
            <a:r>
              <a:rPr lang="pt-PT" sz="1800" b="0" dirty="0" smtClean="0">
                <a:latin typeface="Arial" pitchFamily="34" charset="0"/>
                <a:cs typeface="Arial" pitchFamily="34" charset="0"/>
              </a:rPr>
              <a:t>interior</a:t>
            </a:r>
          </a:p>
          <a:p>
            <a:pPr marL="0" lvl="0" indent="0"/>
            <a:endParaRPr lang="pt-PT" sz="1800" b="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pt-PT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532857"/>
            <a:ext cx="2304256" cy="3144349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093" y="4583893"/>
            <a:ext cx="3168352" cy="2034415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849635" y="4195545"/>
            <a:ext cx="1584176" cy="249299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1200" dirty="0" smtClean="0">
                <a:latin typeface="Arial" pitchFamily="34" charset="0"/>
                <a:cs typeface="Arial" pitchFamily="34" charset="0"/>
              </a:rPr>
              <a:t>“(…)porque olhos como estes nunca se viram, claros de cinzento, ou verde, ou azul, que com a luz de fora variam ou o pensamento de dentro, e às vezes tornam-se negros nocturnos ou brancos brilhantes como lascado carvão de pedra.”</a:t>
            </a:r>
            <a:endParaRPr lang="pt-PT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67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260648"/>
            <a:ext cx="7520940" cy="3579849"/>
          </a:xfrm>
        </p:spPr>
        <p:txBody>
          <a:bodyPr>
            <a:normAutofit/>
          </a:bodyPr>
          <a:lstStyle/>
          <a:p>
            <a:pPr algn="ctr"/>
            <a:r>
              <a:rPr lang="pt-PT" sz="1800" u="sng" dirty="0" smtClean="0">
                <a:latin typeface="Arial" pitchFamily="34" charset="0"/>
                <a:cs typeface="Arial" pitchFamily="34" charset="0"/>
              </a:rPr>
              <a:t>Apelido: </a:t>
            </a:r>
            <a:r>
              <a:rPr lang="pt-PT" sz="1800" dirty="0" smtClean="0">
                <a:latin typeface="Arial" pitchFamily="34" charset="0"/>
                <a:cs typeface="Arial" pitchFamily="34" charset="0"/>
              </a:rPr>
              <a:t>Sete-Luas</a:t>
            </a:r>
            <a:endParaRPr lang="pt-PT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414" y="188640"/>
            <a:ext cx="1410883" cy="1052736"/>
          </a:xfrm>
          <a:prstGeom prst="rect">
            <a:avLst/>
          </a:prstGeom>
        </p:spPr>
      </p:pic>
      <p:sp>
        <p:nvSpPr>
          <p:cNvPr id="5" name="Rectângulo 4"/>
          <p:cNvSpPr/>
          <p:nvPr/>
        </p:nvSpPr>
        <p:spPr>
          <a:xfrm>
            <a:off x="107504" y="687765"/>
            <a:ext cx="5982910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PT" sz="1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pt-PT" sz="1400" dirty="0">
                <a:latin typeface="Arial" pitchFamily="34" charset="0"/>
                <a:cs typeface="Arial" pitchFamily="34" charset="0"/>
              </a:rPr>
              <a:t>Tu és Sete-Sóis porque vês às claras, (…) Blimunda, que até ai só se chamava, como sua mãe, de Jesus, ficou sendo Sete-Luas, e bem baptizada estava, que o baptismo foi de padre, não alcunha de qualquer um</a:t>
            </a:r>
            <a:r>
              <a:rPr lang="pt-PT" sz="1400" dirty="0" smtClean="0">
                <a:latin typeface="Arial" pitchFamily="34" charset="0"/>
                <a:cs typeface="Arial" pitchFamily="34" charset="0"/>
              </a:rPr>
              <a:t>”</a:t>
            </a:r>
            <a:endParaRPr lang="pt-PT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107504" y="1718429"/>
            <a:ext cx="89289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pt-PT" sz="1600" b="1" u="sng" dirty="0" smtClean="0">
                <a:latin typeface="Arial" pitchFamily="34" charset="0"/>
                <a:cs typeface="Arial" pitchFamily="34" charset="0"/>
              </a:rPr>
              <a:t>Momentos </a:t>
            </a:r>
            <a:r>
              <a:rPr lang="pt-PT" sz="1600" b="1" u="sng" dirty="0">
                <a:latin typeface="Arial" pitchFamily="34" charset="0"/>
                <a:cs typeface="Arial" pitchFamily="34" charset="0"/>
              </a:rPr>
              <a:t>da personagem</a:t>
            </a:r>
            <a:r>
              <a:rPr lang="pt-PT" sz="1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pt-PT" sz="1600" b="1" u="sng" dirty="0">
                <a:latin typeface="Arial" pitchFamily="34" charset="0"/>
                <a:cs typeface="Arial" pitchFamily="34" charset="0"/>
              </a:rPr>
              <a:t>ao longo da acção</a:t>
            </a:r>
            <a:r>
              <a:rPr lang="pt-PT" sz="1600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pt-PT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pt-PT" sz="16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b="1" dirty="0">
                <a:latin typeface="Arial" pitchFamily="34" charset="0"/>
                <a:cs typeface="Arial" pitchFamily="34" charset="0"/>
              </a:rPr>
              <a:t>Conhece Baltasar quando assiste à partida de sua mãe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acusada de feitiçaria, para o degredo.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b="1" dirty="0">
                <a:latin typeface="Arial" pitchFamily="34" charset="0"/>
                <a:cs typeface="Arial" pitchFamily="34" charset="0"/>
              </a:rPr>
              <a:t>Apaixona-se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de imediato,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por Baltasar </a:t>
            </a:r>
            <a:endParaRPr lang="pt-PT" sz="1500" b="1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Integra-se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no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projecto da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passarola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Revela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o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domínio do fantástico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pelo dom que tem de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ver “o interior” das pessoas </a:t>
            </a:r>
            <a:endParaRPr lang="pt-PT" sz="1500" b="1" dirty="0" smtClean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Apaixonada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por Baltasar, mantém para sempre uma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relação de amor, de cumplicidade e de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companheirismo</a:t>
            </a:r>
            <a:endParaRPr lang="pt-PT" sz="1500" b="1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Com o desaparecimento de Baltasar,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Blimunda fica sozinha e procura-o durante 9 </a:t>
            </a:r>
            <a:r>
              <a:rPr lang="pt-PT" sz="1500" b="1" dirty="0" smtClean="0">
                <a:latin typeface="Arial" pitchFamily="34" charset="0"/>
                <a:cs typeface="Arial" pitchFamily="34" charset="0"/>
              </a:rPr>
              <a:t>anos</a:t>
            </a:r>
            <a:endParaRPr lang="pt-PT" sz="1500" b="1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Nessas tentativas de reencontrar Baltasar, acaba por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matar um dominicano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que a tenta violar.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b="1" dirty="0">
                <a:latin typeface="Arial" pitchFamily="34" charset="0"/>
                <a:cs typeface="Arial" pitchFamily="34" charset="0"/>
              </a:rPr>
              <a:t>Reencontra Baltasar em Lisboa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, no mesmo local onde o conhecera, quando decorre o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auto-de-fé</a:t>
            </a:r>
            <a:endParaRPr lang="pt-PT" sz="1500" dirty="0">
              <a:latin typeface="Arial" pitchFamily="34" charset="0"/>
              <a:cs typeface="Arial" pitchFamily="34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>
                <a:latin typeface="Arial" pitchFamily="34" charset="0"/>
                <a:cs typeface="Arial" pitchFamily="34" charset="0"/>
              </a:rPr>
              <a:t>Blimunda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recolhe a «vontade» de Baltasar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que marca a junção destes dois seres para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sempre</a:t>
            </a: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t-PT" sz="1500" dirty="0" smtClean="0">
                <a:latin typeface="Arial" pitchFamily="34" charset="0"/>
                <a:cs typeface="Arial" pitchFamily="34" charset="0"/>
              </a:rPr>
              <a:t>Blimunda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dotada de poderes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paranormais, confere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à narrativa não apenas a poção mágica que desencadeia o avanço da intriga mas também </a:t>
            </a:r>
            <a:r>
              <a:rPr lang="pt-PT" sz="1500" b="1" dirty="0">
                <a:latin typeface="Arial" pitchFamily="34" charset="0"/>
                <a:cs typeface="Arial" pitchFamily="34" charset="0"/>
              </a:rPr>
              <a:t>o ar de mistério </a:t>
            </a:r>
            <a:r>
              <a:rPr lang="pt-PT" sz="1500" dirty="0">
                <a:latin typeface="Arial" pitchFamily="34" charset="0"/>
                <a:cs typeface="Arial" pitchFamily="34" charset="0"/>
              </a:rPr>
              <a:t>que constitui o seu maior </a:t>
            </a:r>
            <a:r>
              <a:rPr lang="pt-PT" sz="1500" dirty="0" smtClean="0">
                <a:latin typeface="Arial" pitchFamily="34" charset="0"/>
                <a:cs typeface="Arial" pitchFamily="34" charset="0"/>
              </a:rPr>
              <a:t>encanto</a:t>
            </a:r>
            <a:endParaRPr lang="pt-PT" sz="1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394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885" y="116632"/>
            <a:ext cx="7520940" cy="548640"/>
          </a:xfrm>
        </p:spPr>
        <p:txBody>
          <a:bodyPr/>
          <a:lstStyle/>
          <a:p>
            <a:r>
              <a:rPr lang="pt-PT" dirty="0" smtClean="0"/>
              <a:t>Em síntese: </a:t>
            </a:r>
            <a:endParaRPr lang="pt-PT" dirty="0"/>
          </a:p>
        </p:txBody>
      </p:sp>
      <p:sp>
        <p:nvSpPr>
          <p:cNvPr id="4" name="Caixa de Texto 2"/>
          <p:cNvSpPr txBox="1">
            <a:spLocks noChangeArrowheads="1"/>
          </p:cNvSpPr>
          <p:nvPr/>
        </p:nvSpPr>
        <p:spPr bwMode="auto">
          <a:xfrm>
            <a:off x="454272" y="764704"/>
            <a:ext cx="2821584" cy="151216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Surge acompanhada por Bartolomeu de Gusmão no auto-de-fé onde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sua mãe é condenada ao </a:t>
            </a:r>
            <a:r>
              <a:rPr lang="pt-PT" sz="16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degredo</a:t>
            </a:r>
            <a:endParaRPr lang="pt-PT" sz="1600" b="1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Caixa de Texto 2"/>
          <p:cNvSpPr txBox="1">
            <a:spLocks noChangeArrowheads="1"/>
          </p:cNvSpPr>
          <p:nvPr/>
        </p:nvSpPr>
        <p:spPr bwMode="auto">
          <a:xfrm>
            <a:off x="3397517" y="765743"/>
            <a:ext cx="2553826" cy="151216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Conhece Baltasar a quem a mãe predestina de longe.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Os olhos de Blimunda encantam Baltasar</a:t>
            </a:r>
          </a:p>
        </p:txBody>
      </p:sp>
      <p:sp>
        <p:nvSpPr>
          <p:cNvPr id="6" name="Caixa de Texto 2"/>
          <p:cNvSpPr txBox="1">
            <a:spLocks noChangeArrowheads="1"/>
          </p:cNvSpPr>
          <p:nvPr/>
        </p:nvSpPr>
        <p:spPr bwMode="auto">
          <a:xfrm>
            <a:off x="6060575" y="765743"/>
            <a:ext cx="2327849" cy="151112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Convida Baltasar a ficar em sua casa e dão-se um ao outro.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Blimunda despreza as normas </a:t>
            </a:r>
            <a:r>
              <a:rPr lang="pt-PT" sz="16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sociais</a:t>
            </a:r>
            <a:endParaRPr lang="pt-PT" sz="1600" b="1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Caixa de Texto 2"/>
          <p:cNvSpPr txBox="1">
            <a:spLocks noChangeArrowheads="1"/>
          </p:cNvSpPr>
          <p:nvPr/>
        </p:nvSpPr>
        <p:spPr bwMode="auto">
          <a:xfrm>
            <a:off x="92159" y="2482456"/>
            <a:ext cx="2220941" cy="17281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Blimunda é uma mulher fantástica, única.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O seu poder reside na capacidade de «ver através de</a:t>
            </a:r>
            <a:r>
              <a:rPr lang="pt-PT" sz="16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»</a:t>
            </a:r>
            <a:endParaRPr lang="pt-PT" sz="1600" b="1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Caixa de Texto 2"/>
          <p:cNvSpPr txBox="1">
            <a:spLocks noChangeArrowheads="1"/>
          </p:cNvSpPr>
          <p:nvPr/>
        </p:nvSpPr>
        <p:spPr bwMode="auto">
          <a:xfrm>
            <a:off x="2373476" y="2564904"/>
            <a:ext cx="2397458" cy="151216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Dedica-se por inteiro a Baltasar Sete-Sóis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. Acompanha-o em todos os seus trabalhos e todas as suas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decisões 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9" name="Caixa de Texto 2"/>
          <p:cNvSpPr txBox="1">
            <a:spLocks noChangeArrowheads="1"/>
          </p:cNvSpPr>
          <p:nvPr/>
        </p:nvSpPr>
        <p:spPr bwMode="auto">
          <a:xfrm>
            <a:off x="4825784" y="2442705"/>
            <a:ext cx="2364466" cy="180019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Participa na construção da passarola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. Aceita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recolher as vontades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que farão voar a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passarola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Caixa de Texto 2"/>
          <p:cNvSpPr txBox="1">
            <a:spLocks noChangeArrowheads="1"/>
          </p:cNvSpPr>
          <p:nvPr/>
        </p:nvSpPr>
        <p:spPr bwMode="auto">
          <a:xfrm>
            <a:off x="7256397" y="2442705"/>
            <a:ext cx="1798062" cy="17565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Apesar da peste, vai recolher as vontades, o que a deixa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gravemente </a:t>
            </a:r>
            <a:r>
              <a:rPr lang="pt-PT" sz="16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doente</a:t>
            </a:r>
            <a:endParaRPr lang="pt-PT" sz="1600" b="1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1" name="Caixa de Texto 2"/>
          <p:cNvSpPr txBox="1">
            <a:spLocks noChangeArrowheads="1"/>
          </p:cNvSpPr>
          <p:nvPr/>
        </p:nvSpPr>
        <p:spPr bwMode="auto">
          <a:xfrm>
            <a:off x="251519" y="4470738"/>
            <a:ext cx="3744417" cy="4704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A música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de Scarlatti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cura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Blimunda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2" name="Caixa de Texto 2"/>
          <p:cNvSpPr txBox="1">
            <a:spLocks noChangeArrowheads="1"/>
          </p:cNvSpPr>
          <p:nvPr/>
        </p:nvSpPr>
        <p:spPr bwMode="auto">
          <a:xfrm>
            <a:off x="4203859" y="4442745"/>
            <a:ext cx="4213860" cy="99334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Corajosa e destemida acompanha Baltasar e Bartolomeu de Gusmão no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voo inaugural 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da </a:t>
            </a:r>
            <a:r>
              <a:rPr lang="pt-PT" sz="16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passarola</a:t>
            </a:r>
            <a:endParaRPr lang="pt-PT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3" name="Caixa de Texto 2"/>
          <p:cNvSpPr txBox="1">
            <a:spLocks noChangeArrowheads="1"/>
          </p:cNvSpPr>
          <p:nvPr/>
        </p:nvSpPr>
        <p:spPr bwMode="auto">
          <a:xfrm>
            <a:off x="251518" y="5107542"/>
            <a:ext cx="3528393" cy="88480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Quando Baltasar não regressa da sua visita à «máquina»,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procura-o </a:t>
            </a:r>
            <a:r>
              <a:rPr lang="pt-PT" sz="16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exaustivamente</a:t>
            </a:r>
            <a:endParaRPr lang="pt-PT" sz="1600" b="1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4" name="Caixa de Texto 2"/>
          <p:cNvSpPr txBox="1">
            <a:spLocks noChangeArrowheads="1"/>
          </p:cNvSpPr>
          <p:nvPr/>
        </p:nvSpPr>
        <p:spPr bwMode="auto">
          <a:xfrm>
            <a:off x="4218506" y="5720868"/>
            <a:ext cx="4184565" cy="93410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Encontra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 finalmente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Baltasar a arder num auto-de-fé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 em Lisboa. Olha-o e </a:t>
            </a:r>
            <a:r>
              <a:rPr lang="pt-PT" sz="1600" b="1" dirty="0">
                <a:effectLst/>
                <a:latin typeface="Arial" pitchFamily="34" charset="0"/>
                <a:ea typeface="Calibri"/>
                <a:cs typeface="Arial" pitchFamily="34" charset="0"/>
              </a:rPr>
              <a:t>recolhe a sua vontade</a:t>
            </a:r>
            <a:r>
              <a:rPr lang="pt-PT" sz="1600" dirty="0">
                <a:effectLst/>
                <a:latin typeface="Arial" pitchFamily="34" charset="0"/>
                <a:ea typeface="Calibri"/>
                <a:cs typeface="Arial" pitchFamily="34" charset="0"/>
              </a:rPr>
              <a:t>, que considera pertencer-lhe</a:t>
            </a:r>
          </a:p>
        </p:txBody>
      </p:sp>
    </p:spTree>
    <p:extLst>
      <p:ext uri="{BB962C8B-B14F-4D97-AF65-F5344CB8AC3E}">
        <p14:creationId xmlns:p14="http://schemas.microsoft.com/office/powerpoint/2010/main" val="340223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Relação entre Blimunda e Baltasar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4336" y="836712"/>
            <a:ext cx="8280920" cy="5064676"/>
          </a:xfrm>
        </p:spPr>
        <p:txBody>
          <a:bodyPr>
            <a:normAutofit/>
          </a:bodyPr>
          <a:lstStyle/>
          <a:p>
            <a:endParaRPr lang="pt-PT" sz="1700" b="0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pt-PT" sz="1700" dirty="0" smtClean="0">
                <a:latin typeface="Arial" pitchFamily="34" charset="0"/>
                <a:cs typeface="Arial" pitchFamily="34" charset="0"/>
              </a:rPr>
              <a:t>Conhecem-se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durante um auto-de-fé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levado a cabo pela </a:t>
            </a: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Inquisição e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nunca mais se deixaram de </a:t>
            </a: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amar</a:t>
            </a:r>
          </a:p>
          <a:p>
            <a:pPr algn="just">
              <a:buFontTx/>
              <a:buChar char="-"/>
            </a:pP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Vivem um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amor sem regras, natural e </a:t>
            </a:r>
            <a:r>
              <a:rPr lang="pt-PT" sz="1700" dirty="0" smtClean="0">
                <a:latin typeface="Arial" pitchFamily="34" charset="0"/>
                <a:cs typeface="Arial" pitchFamily="34" charset="0"/>
              </a:rPr>
              <a:t>instintivo</a:t>
            </a:r>
            <a:endParaRPr lang="pt-PT" sz="1700" b="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pt-PT" sz="1700" dirty="0" smtClean="0">
                <a:latin typeface="Arial" pitchFamily="34" charset="0"/>
                <a:cs typeface="Arial" pitchFamily="34" charset="0"/>
              </a:rPr>
              <a:t>A procriação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não é sonho que os atormente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 como </a:t>
            </a: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acontece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com os reis.</a:t>
            </a:r>
          </a:p>
          <a:p>
            <a:pPr algn="just">
              <a:buFontTx/>
              <a:buChar char="-"/>
            </a:pP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relação entre os dois é também </a:t>
            </a:r>
            <a:r>
              <a:rPr lang="pt-PT" sz="1700" dirty="0" smtClean="0">
                <a:latin typeface="Arial" pitchFamily="34" charset="0"/>
                <a:cs typeface="Arial" pitchFamily="34" charset="0"/>
              </a:rPr>
              <a:t>subversiva</a:t>
            </a:r>
          </a:p>
          <a:p>
            <a:pPr algn="just">
              <a:buFontTx/>
              <a:buChar char="-"/>
            </a:pP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Constituem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o elemento fundamental para o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contraste com as figuras reais e </a:t>
            </a:r>
            <a:r>
              <a:rPr lang="pt-PT" sz="1700" dirty="0" smtClean="0">
                <a:latin typeface="Arial" pitchFamily="34" charset="0"/>
                <a:cs typeface="Arial" pitchFamily="34" charset="0"/>
              </a:rPr>
              <a:t>clericais</a:t>
            </a:r>
          </a:p>
          <a:p>
            <a:pPr algn="just">
              <a:buFontTx/>
              <a:buChar char="-"/>
            </a:pPr>
            <a:r>
              <a:rPr lang="pt-PT" sz="1700" b="0" dirty="0" smtClean="0">
                <a:latin typeface="Arial" pitchFamily="34" charset="0"/>
                <a:cs typeface="Arial" pitchFamily="34" charset="0"/>
              </a:rPr>
              <a:t>Ele 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tranquiliza-a na sua maldição de </a:t>
            </a:r>
            <a:r>
              <a:rPr lang="pt-PT" sz="1700" b="0" i="1" dirty="0">
                <a:latin typeface="Arial" pitchFamily="34" charset="0"/>
                <a:cs typeface="Arial" pitchFamily="34" charset="0"/>
              </a:rPr>
              <a:t>ver por dentro</a:t>
            </a:r>
            <a:r>
              <a:rPr lang="pt-PT" sz="1700" b="0" dirty="0">
                <a:latin typeface="Arial" pitchFamily="34" charset="0"/>
                <a:cs typeface="Arial" pitchFamily="34" charset="0"/>
              </a:rPr>
              <a:t>, enquanto ela ajuda-o na carência da sua mão, completando-se um ao outro, formando uma </a:t>
            </a:r>
            <a:r>
              <a:rPr lang="pt-PT" sz="1700" dirty="0">
                <a:latin typeface="Arial" pitchFamily="34" charset="0"/>
                <a:cs typeface="Arial" pitchFamily="34" charset="0"/>
              </a:rPr>
              <a:t>união perfeita.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365104"/>
            <a:ext cx="2271996" cy="230425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4383360"/>
            <a:ext cx="2286000" cy="2286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32" y="4762756"/>
            <a:ext cx="2733675" cy="1676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424" y="0"/>
            <a:ext cx="1124744" cy="112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64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548640"/>
          </a:xfrm>
        </p:spPr>
        <p:txBody>
          <a:bodyPr/>
          <a:lstStyle/>
          <a:p>
            <a:pPr algn="ctr"/>
            <a:r>
              <a:rPr lang="pt-PT" sz="2400" dirty="0" smtClean="0"/>
              <a:t>Relação amorosa de Baltasar e Blimunda e a sua comparação com a actualidade</a:t>
            </a:r>
            <a:endParaRPr lang="pt-PT" sz="24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093535"/>
              </p:ext>
            </p:extLst>
          </p:nvPr>
        </p:nvGraphicFramePr>
        <p:xfrm>
          <a:off x="179512" y="1124744"/>
          <a:ext cx="8784977" cy="5544616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3024337"/>
                <a:gridCol w="2735637"/>
                <a:gridCol w="3025003"/>
              </a:tblGrid>
              <a:tr h="4435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Na época (século XVIII)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 amor de Baltasar e Blimunda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actualidade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 casamento 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era ainda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sagrado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Existiam, ainda,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casamentos contratuais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onde não existia amor</a:t>
                      </a:r>
                      <a:endParaRPr lang="pt-PT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Conheceram-se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apaixonaram-se e foram viver juntos, ou seja, esta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não foi uma união contratual e não se casaram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As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uniões de facto 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são cada vez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mais comuns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Os casais não pensam tanto no casamento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Apenas depois do casamento aconteciam as primeiras relações físicas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 A virgindade era conservada até ao dia do casamento</a:t>
                      </a:r>
                      <a:endParaRPr lang="pt-PT" sz="1200" b="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Tiveram relações no dia em que se conheceram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Não há a preocupação com a conservação da virgindade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e </a:t>
                      </a:r>
                      <a:r>
                        <a:rPr lang="pt-PT" sz="14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esta 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já não é tao importante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07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mulher era obrigada a obedecer ao homem 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 não tinha, praticamente, direitos. Existia uma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grande diferença entre o marido e a mulher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Encontravam-se em pé de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igualdade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não havia distinção por serem de sexos diferentes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mulher e o homem são semelhantes e no casal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não há diferença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pt-PT" sz="12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Marido e Mulher têm os mesmos direitos e deveres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89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mulher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trabalhava em casa ou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não trabalhava</a:t>
                      </a:r>
                      <a:r>
                        <a:rPr lang="pt-PT" sz="14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, enquanto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o homem ganhava o dinheiro para a família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Trabalhavam de igual forma </a:t>
                      </a: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na construção da passarola</a:t>
                      </a:r>
                      <a:endParaRPr lang="pt-PT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Homem e mulher podem desempenhar os </a:t>
                      </a:r>
                      <a:r>
                        <a:rPr lang="pt-PT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mesmos trabalhos</a:t>
                      </a:r>
                      <a:endParaRPr lang="pt-PT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6693" marR="4669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853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424</TotalTime>
  <Words>1305</Words>
  <Application>Microsoft Office PowerPoint</Application>
  <PresentationFormat>Apresentação no Ecrã (4:3)</PresentationFormat>
  <Paragraphs>122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Ângulos</vt:lpstr>
      <vt:lpstr>Baltasar e Blimunda</vt:lpstr>
      <vt:lpstr>Baltasar sete-sóis</vt:lpstr>
      <vt:lpstr>Apresentação do PowerPoint</vt:lpstr>
      <vt:lpstr>Em síntese: </vt:lpstr>
      <vt:lpstr>Blimunda</vt:lpstr>
      <vt:lpstr>Apresentação do PowerPoint</vt:lpstr>
      <vt:lpstr>Em síntese: </vt:lpstr>
      <vt:lpstr>Relação entre Blimunda e Baltasar</vt:lpstr>
      <vt:lpstr>Relação amorosa de Baltasar e Blimunda e a sua comparação com a actualidade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Baltasar e blimunda</dc:title>
  <dc:creator>Tânia</dc:creator>
  <cp:lastModifiedBy>Tânia</cp:lastModifiedBy>
  <cp:revision>21</cp:revision>
  <dcterms:created xsi:type="dcterms:W3CDTF">2013-05-20T14:09:31Z</dcterms:created>
  <dcterms:modified xsi:type="dcterms:W3CDTF">2013-05-21T17:20:01Z</dcterms:modified>
</cp:coreProperties>
</file>